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0A0A"/>
    <a:srgbClr val="131313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14" autoAdjust="0"/>
    <p:restoredTop sz="90871" autoAdjust="0"/>
  </p:normalViewPr>
  <p:slideViewPr>
    <p:cSldViewPr>
      <p:cViewPr varScale="1">
        <p:scale>
          <a:sx n="112" d="100"/>
          <a:sy n="112" d="100"/>
        </p:scale>
        <p:origin x="880" y="1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1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tiff>
</file>

<file path=ppt/media/image16.tiff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tiff>
</file>

<file path=ppt/media/image23.tiff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32.tiff>
</file>

<file path=ppt/media/image33.jpeg>
</file>

<file path=ppt/media/image34.jpeg>
</file>

<file path=ppt/media/image35.jpeg>
</file>

<file path=ppt/media/image36.jpeg>
</file>

<file path=ppt/media/image37.tiff>
</file>

<file path=ppt/media/image38.tiff>
</file>

<file path=ppt/media/image39.jpeg>
</file>

<file path=ppt/media/image4.jpeg>
</file>

<file path=ppt/media/image40.gif>
</file>

<file path=ppt/media/image41.jpeg>
</file>

<file path=ppt/media/image42.tiff>
</file>

<file path=ppt/media/image43.jpeg>
</file>

<file path=ppt/media/image44.gif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6.jpeg>
</file>

<file path=ppt/media/image7.jpeg>
</file>

<file path=ppt/media/image8.jpeg>
</file>

<file path=ppt/media/image9.jpe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D83571-6D4E-4481-AC52-0E7701018160}" type="datetimeFigureOut">
              <a:rPr lang="en-CA" smtClean="0"/>
              <a:pPr/>
              <a:t>2020-09-19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5B578E-8419-4978-8045-10163258C172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0119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5B578E-8419-4978-8045-10163258C172}" type="slidenum">
              <a:rPr lang="en-CA" smtClean="0"/>
              <a:pPr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9825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5B578E-8419-4978-8045-10163258C172}" type="slidenum">
              <a:rPr lang="en-CA" smtClean="0"/>
              <a:pPr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6184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421B-3322-49E2-9DC8-FE5B5697ECED}" type="datetimeFigureOut">
              <a:rPr lang="en-CA" smtClean="0"/>
              <a:pPr/>
              <a:t>2020-09-19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59881-0145-4E11-BBB2-939710C5F74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421B-3322-49E2-9DC8-FE5B5697ECED}" type="datetimeFigureOut">
              <a:rPr lang="en-CA" smtClean="0"/>
              <a:pPr/>
              <a:t>2020-09-19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59881-0145-4E11-BBB2-939710C5F74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74639"/>
            <a:ext cx="10972800" cy="5851525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B6F7C210-97F8-5548-AFBB-8A982EA223C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614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fld id="{46717248-7F2E-5C45-B2F0-CDEC77C8CD56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6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435" y="274638"/>
            <a:ext cx="10574965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7435" y="1700808"/>
            <a:ext cx="10574965" cy="482453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1031" name="Picture 7" descr="C:\Users\Andrew\Desktop\IlluminatedBorder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728599" cy="2276872"/>
          </a:xfrm>
          <a:prstGeom prst="rect">
            <a:avLst/>
          </a:prstGeom>
          <a:noFill/>
        </p:spPr>
      </p:pic>
      <p:pic>
        <p:nvPicPr>
          <p:cNvPr id="18" name="Picture 7" descr="C:\Users\Andrew\Desktop\IlluminatedBorder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2276872"/>
            <a:ext cx="728599" cy="2276872"/>
          </a:xfrm>
          <a:prstGeom prst="rect">
            <a:avLst/>
          </a:prstGeom>
          <a:noFill/>
        </p:spPr>
      </p:pic>
      <p:pic>
        <p:nvPicPr>
          <p:cNvPr id="19" name="Picture 7" descr="C:\Users\Andrew\Desktop\IlluminatedBorder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81128"/>
            <a:ext cx="728599" cy="2276872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 userDrawn="1"/>
        </p:nvSpPr>
        <p:spPr>
          <a:xfrm>
            <a:off x="822474" y="120749"/>
            <a:ext cx="12107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Mac’s History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 shadeToTitle="1"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413" y="274638"/>
            <a:ext cx="10766987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5413" y="1628800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4032" y="1600201"/>
            <a:ext cx="519836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8" name="Picture 7" descr="C:\Users\Andrew\Desktop\IlluminatedBorder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728599" cy="2276872"/>
          </a:xfrm>
          <a:prstGeom prst="rect">
            <a:avLst/>
          </a:prstGeom>
          <a:noFill/>
        </p:spPr>
      </p:pic>
      <p:pic>
        <p:nvPicPr>
          <p:cNvPr id="9" name="Picture 7" descr="C:\Users\Andrew\Desktop\IlluminatedBorder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2276872"/>
            <a:ext cx="728599" cy="2276872"/>
          </a:xfrm>
          <a:prstGeom prst="rect">
            <a:avLst/>
          </a:prstGeom>
          <a:noFill/>
        </p:spPr>
      </p:pic>
      <p:pic>
        <p:nvPicPr>
          <p:cNvPr id="10" name="Picture 7" descr="C:\Users\Andrew\Desktop\IlluminatedBorder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81128"/>
            <a:ext cx="728599" cy="2276872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 userDrawn="1"/>
        </p:nvSpPr>
        <p:spPr>
          <a:xfrm>
            <a:off x="822474" y="120749"/>
            <a:ext cx="12107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Mac’s History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421B-3322-49E2-9DC8-FE5B5697ECED}" type="datetimeFigureOut">
              <a:rPr lang="en-CA" smtClean="0"/>
              <a:pPr/>
              <a:t>2020-09-19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59881-0145-4E11-BBB2-939710C5F74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421B-3322-49E2-9DC8-FE5B5697ECED}" type="datetimeFigureOut">
              <a:rPr lang="en-CA" smtClean="0"/>
              <a:pPr/>
              <a:t>2020-09-19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59881-0145-4E11-BBB2-939710C5F74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421B-3322-49E2-9DC8-FE5B5697ECED}" type="datetimeFigureOut">
              <a:rPr lang="en-CA" smtClean="0"/>
              <a:pPr/>
              <a:t>2020-09-19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59881-0145-4E11-BBB2-939710C5F74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421B-3322-49E2-9DC8-FE5B5697ECED}" type="datetimeFigureOut">
              <a:rPr lang="en-CA" smtClean="0"/>
              <a:pPr/>
              <a:t>2020-09-19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59881-0145-4E11-BBB2-939710C5F74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421B-3322-49E2-9DC8-FE5B5697ECED}" type="datetimeFigureOut">
              <a:rPr lang="en-CA" smtClean="0"/>
              <a:pPr/>
              <a:t>2020-09-19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59881-0145-4E11-BBB2-939710C5F74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421B-3322-49E2-9DC8-FE5B5697ECED}" type="datetimeFigureOut">
              <a:rPr lang="en-CA" smtClean="0"/>
              <a:pPr/>
              <a:t>2020-09-19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59881-0145-4E11-BBB2-939710C5F74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1421B-3322-49E2-9DC8-FE5B5697ECED}" type="datetimeFigureOut">
              <a:rPr lang="en-CA" smtClean="0"/>
              <a:pPr/>
              <a:t>2020-09-19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59881-0145-4E11-BBB2-939710C5F747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6" r:id="rId11"/>
    <p:sldLayoutId id="2147483673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13" Type="http://schemas.openxmlformats.org/officeDocument/2006/relationships/image" Target="../media/image10.jpeg"/><Relationship Id="rId18" Type="http://schemas.openxmlformats.org/officeDocument/2006/relationships/image" Target="../media/image15.tif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eg"/><Relationship Id="rId12" Type="http://schemas.openxmlformats.org/officeDocument/2006/relationships/image" Target="../media/image9.jpeg"/><Relationship Id="rId17" Type="http://schemas.openxmlformats.org/officeDocument/2006/relationships/image" Target="../media/image14.png"/><Relationship Id="rId2" Type="http://schemas.openxmlformats.org/officeDocument/2006/relationships/audio" Target="../media/media1.m4a"/><Relationship Id="rId16" Type="http://schemas.openxmlformats.org/officeDocument/2006/relationships/image" Target="../media/image13.jpeg"/><Relationship Id="rId1" Type="http://schemas.microsoft.com/office/2007/relationships/media" Target="../media/media1.m4a"/><Relationship Id="rId6" Type="http://schemas.openxmlformats.org/officeDocument/2006/relationships/image" Target="../media/image3.jpeg"/><Relationship Id="rId11" Type="http://schemas.openxmlformats.org/officeDocument/2006/relationships/image" Target="../media/image8.jpeg"/><Relationship Id="rId5" Type="http://schemas.openxmlformats.org/officeDocument/2006/relationships/image" Target="../media/image2.jpeg"/><Relationship Id="rId15" Type="http://schemas.openxmlformats.org/officeDocument/2006/relationships/image" Target="../media/image12.jpeg"/><Relationship Id="rId10" Type="http://schemas.openxmlformats.org/officeDocument/2006/relationships/image" Target="../media/image7.jpe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6.jpeg"/><Relationship Id="rId1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2.tiff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tiff"/><Relationship Id="rId5" Type="http://schemas.microsoft.com/office/2007/relationships/hdphoto" Target="../media/hdphoto1.wdp"/><Relationship Id="rId4" Type="http://schemas.openxmlformats.org/officeDocument/2006/relationships/image" Target="../media/image3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7" Type="http://schemas.openxmlformats.org/officeDocument/2006/relationships/image" Target="../media/image38.tiff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7.tiff"/><Relationship Id="rId5" Type="http://schemas.openxmlformats.org/officeDocument/2006/relationships/image" Target="../media/image36.jpeg"/><Relationship Id="rId4" Type="http://schemas.openxmlformats.org/officeDocument/2006/relationships/image" Target="../media/image35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gif"/><Relationship Id="rId3" Type="http://schemas.openxmlformats.org/officeDocument/2006/relationships/image" Target="../media/image39.jpeg"/><Relationship Id="rId7" Type="http://schemas.openxmlformats.org/officeDocument/2006/relationships/image" Target="../media/image4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2.tiff"/><Relationship Id="rId5" Type="http://schemas.openxmlformats.org/officeDocument/2006/relationships/image" Target="../media/image41.jpeg"/><Relationship Id="rId4" Type="http://schemas.openxmlformats.org/officeDocument/2006/relationships/image" Target="../media/image40.gif"/><Relationship Id="rId9" Type="http://schemas.openxmlformats.org/officeDocument/2006/relationships/image" Target="../media/image4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7" Type="http://schemas.openxmlformats.org/officeDocument/2006/relationships/image" Target="../media/image51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0.jpeg"/><Relationship Id="rId5" Type="http://schemas.openxmlformats.org/officeDocument/2006/relationships/image" Target="../media/image49.jpeg"/><Relationship Id="rId4" Type="http://schemas.openxmlformats.org/officeDocument/2006/relationships/image" Target="../media/image4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6000" b="1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latin typeface="Plantagenet Cherokee"/>
                <a:ea typeface="MS UI Gothic" pitchFamily="34" charset="-128"/>
                <a:cs typeface="Plantagenet Cherokee"/>
              </a:rPr>
              <a:t>The Middle Ages</a:t>
            </a:r>
          </a:p>
        </p:txBody>
      </p:sp>
      <p:pic>
        <p:nvPicPr>
          <p:cNvPr id="2050" name="Picture 2" descr="C:\Users\Andrew\Desktop\History Video\2 Middle Ages\5th Century\477px-Saint_Augustine_by_Philippe_de_Champaign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503149" y="225106"/>
            <a:ext cx="2375357" cy="2987870"/>
          </a:xfrm>
          <a:prstGeom prst="rect">
            <a:avLst/>
          </a:prstGeom>
          <a:noFill/>
        </p:spPr>
      </p:pic>
      <p:pic>
        <p:nvPicPr>
          <p:cNvPr id="2051" name="Picture 3" descr="C:\Users\Andrew\Desktop\History Video\2 Middle Ages\7th Century\Rise of Islam\untitled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36248" y="5296327"/>
            <a:ext cx="2665656" cy="1329021"/>
          </a:xfrm>
          <a:prstGeom prst="rect">
            <a:avLst/>
          </a:prstGeom>
          <a:noFill/>
        </p:spPr>
      </p:pic>
      <p:pic>
        <p:nvPicPr>
          <p:cNvPr id="2052" name="Picture 4" descr="C:\Users\Andrew\Desktop\History Video\2 Middle Ages\8th Century\800 Image-Charlemagne-by-Durer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85316" y="304572"/>
            <a:ext cx="2045746" cy="4264129"/>
          </a:xfrm>
          <a:prstGeom prst="rect">
            <a:avLst/>
          </a:prstGeom>
          <a:noFill/>
        </p:spPr>
      </p:pic>
      <p:pic>
        <p:nvPicPr>
          <p:cNvPr id="2053" name="Picture 5" descr="C:\Users\Andrew\Desktop\History Video\2 Middle Ages\9th Century\Vikings\VikingShip1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431062" y="434550"/>
            <a:ext cx="2440801" cy="1830601"/>
          </a:xfrm>
          <a:prstGeom prst="rect">
            <a:avLst/>
          </a:prstGeom>
          <a:noFill/>
        </p:spPr>
      </p:pic>
      <p:pic>
        <p:nvPicPr>
          <p:cNvPr id="2055" name="Picture 7" descr="C:\Users\Andrew\Desktop\History Video\2 Middle Ages\12th Century\1095 1291 Crusades\1098 SiegeofAntioch.jp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5550015" y="225106"/>
            <a:ext cx="1406827" cy="2091484"/>
          </a:xfrm>
          <a:prstGeom prst="rect">
            <a:avLst/>
          </a:prstGeom>
          <a:noFill/>
        </p:spPr>
      </p:pic>
      <p:pic>
        <p:nvPicPr>
          <p:cNvPr id="2059" name="Picture 11" descr="C:\Users\Andrew\Desktop\History Video\2 Middle Ages\14th Century\1314 Bannock\black_douglas.jp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7634994" y="249379"/>
            <a:ext cx="1496727" cy="2101405"/>
          </a:xfrm>
          <a:prstGeom prst="rect">
            <a:avLst/>
          </a:prstGeom>
          <a:noFill/>
        </p:spPr>
      </p:pic>
      <p:pic>
        <p:nvPicPr>
          <p:cNvPr id="15" name="Picture 6" descr="C:\Users\Andrew\Desktop\History Video\2 Middle Ages\11th Century\1066 William the Conqueror\william.jpg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3935761" y="3501009"/>
            <a:ext cx="2259941" cy="1177657"/>
          </a:xfrm>
          <a:prstGeom prst="rect">
            <a:avLst/>
          </a:prstGeom>
          <a:noFill/>
        </p:spPr>
      </p:pic>
      <p:pic>
        <p:nvPicPr>
          <p:cNvPr id="2061" name="Picture 13" descr="C:\Users\Andrew\Desktop\History Video\2 Middle Ages\Byzantine Empire\Justinian.jpg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1164321" y="3419920"/>
            <a:ext cx="2533482" cy="1786015"/>
          </a:xfrm>
          <a:prstGeom prst="rect">
            <a:avLst/>
          </a:prstGeom>
          <a:noFill/>
        </p:spPr>
      </p:pic>
      <p:pic>
        <p:nvPicPr>
          <p:cNvPr id="17" name="Content Placeholder 3" descr="img_1618.jp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9382785" y="3600451"/>
            <a:ext cx="2283939" cy="3057836"/>
          </a:xfrm>
          <a:prstGeom prst="rect">
            <a:avLst/>
          </a:prstGeom>
        </p:spPr>
      </p:pic>
      <p:pic>
        <p:nvPicPr>
          <p:cNvPr id="18" name="Picture 10" descr="C:\Users\Andrew\Desktop\History Video\2 Middle Ages\13th Century\1252 LibroDesJuegasAlfonXAndCourt[1].jpg"/>
          <p:cNvPicPr>
            <a:picLocks noChangeAspect="1" noChangeArrowheads="1"/>
          </p:cNvPicPr>
          <p:nvPr/>
        </p:nvPicPr>
        <p:blipFill>
          <a:blip r:embed="rId14" cstate="print"/>
          <a:stretch>
            <a:fillRect/>
          </a:stretch>
        </p:blipFill>
        <p:spPr bwMode="auto">
          <a:xfrm>
            <a:off x="9281749" y="2554300"/>
            <a:ext cx="2064311" cy="1232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6" name="Picture 18" descr="C:\Users\Andrew\Desktop\villagedance03.jpg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6851484" y="3445650"/>
            <a:ext cx="2544040" cy="1776935"/>
          </a:xfrm>
          <a:prstGeom prst="rect">
            <a:avLst/>
          </a:prstGeom>
          <a:noFill/>
        </p:spPr>
      </p:pic>
      <p:pic>
        <p:nvPicPr>
          <p:cNvPr id="2067" name="Picture 19" descr="C:\Users\Andrew\Desktop\Selling%20Ch%20stained%20glass%20091005%2010.jpg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7525177" y="4878354"/>
            <a:ext cx="1253928" cy="1673424"/>
          </a:xfrm>
          <a:prstGeom prst="rect">
            <a:avLst/>
          </a:prstGeom>
          <a:noFill/>
        </p:spPr>
      </p:pic>
      <p:pic>
        <p:nvPicPr>
          <p:cNvPr id="5" name="Kingdom of Heaven soundtrack - Crusaders - YouTube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-1459353" y="214288"/>
            <a:ext cx="812800" cy="812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18"/>
          <a:srcRect b="17494"/>
          <a:stretch/>
        </p:blipFill>
        <p:spPr>
          <a:xfrm>
            <a:off x="3765437" y="4733974"/>
            <a:ext cx="3156060" cy="19621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93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7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30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33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36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39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42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45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48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5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4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2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57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2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60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63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 numSld="3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>
                <a:solidFill>
                  <a:schemeClr val="bg1">
                    <a:lumMod val="85000"/>
                  </a:schemeClr>
                </a:solidFill>
                <a:ea typeface="MS UI Gothic" pitchFamily="34" charset="-128"/>
              </a:rPr>
              <a:t>The Middle Ages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07435" y="1391808"/>
            <a:ext cx="7032781" cy="5277552"/>
          </a:xfrm>
        </p:spPr>
        <p:txBody>
          <a:bodyPr>
            <a:normAutofit lnSpcReduction="10000"/>
          </a:bodyPr>
          <a:lstStyle/>
          <a:p>
            <a:r>
              <a:rPr lang="en-CA" sz="2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 period of time approx. from the fall of Rome to the beginning of the Renaissance - ~476 – 1500 C.E.</a:t>
            </a:r>
          </a:p>
          <a:p>
            <a:r>
              <a:rPr lang="en-CA" sz="2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Medieval – Latin </a:t>
            </a:r>
            <a:r>
              <a:rPr lang="en-CA" sz="2400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medium aevum</a:t>
            </a:r>
            <a:r>
              <a:rPr lang="en-CA" sz="2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means </a:t>
            </a:r>
            <a:r>
              <a:rPr lang="en-CA" sz="2400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the middle age</a:t>
            </a:r>
          </a:p>
          <a:p>
            <a:r>
              <a:rPr lang="en-CA" sz="2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Roughly divided into three eras:</a:t>
            </a:r>
          </a:p>
          <a:p>
            <a:pPr lvl="1"/>
            <a:r>
              <a:rPr lang="en-CA" sz="2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Early Middle Ages (Dark Ages)  476 – c. 1000 C.E.</a:t>
            </a:r>
          </a:p>
          <a:p>
            <a:pPr lvl="1"/>
            <a:r>
              <a:rPr lang="en-CA" sz="2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High Middle Ages  c. 1000 – c. 1300 C.E.</a:t>
            </a:r>
          </a:p>
          <a:p>
            <a:pPr lvl="1"/>
            <a:r>
              <a:rPr lang="en-CA" sz="2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Late Middle Ages  c. 1300 – c. 1500 C.E.</a:t>
            </a:r>
          </a:p>
          <a:p>
            <a:r>
              <a:rPr lang="en-CA" sz="2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The events and characteristics defined each era more than actual dates:</a:t>
            </a:r>
          </a:p>
          <a:p>
            <a:pPr lvl="1"/>
            <a:r>
              <a:rPr lang="en-CA" sz="2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The High Middle Ages in France could be said to have begun during the reign of Charlemagne 768-814 C.E. while in England it did not begin until 1066 C.E. with the Norman invasion</a:t>
            </a:r>
          </a:p>
          <a:p>
            <a:endParaRPr lang="en-CA" sz="2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1007435" y="4319124"/>
            <a:ext cx="7931224" cy="18816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sz="2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0216" y="1417638"/>
            <a:ext cx="3912979" cy="43911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>
                <a:solidFill>
                  <a:schemeClr val="bg1">
                    <a:lumMod val="85000"/>
                  </a:schemeClr>
                </a:solidFill>
                <a:ea typeface="MS UI Gothic" pitchFamily="34" charset="-128"/>
              </a:rPr>
              <a:t>The Early Middle Ages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83432" y="1268760"/>
            <a:ext cx="5190728" cy="532859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CA" sz="2600" dirty="0">
                <a:solidFill>
                  <a:schemeClr val="bg1"/>
                </a:solidFill>
              </a:rPr>
              <a:t>Characteristics</a:t>
            </a:r>
          </a:p>
          <a:p>
            <a:r>
              <a:rPr lang="en-CA" sz="2200" dirty="0">
                <a:solidFill>
                  <a:schemeClr val="bg1"/>
                </a:solidFill>
              </a:rPr>
              <a:t>Fall of Rome (only power left is the church)</a:t>
            </a:r>
          </a:p>
          <a:p>
            <a:r>
              <a:rPr lang="en-CA" sz="2200" dirty="0">
                <a:solidFill>
                  <a:schemeClr val="bg1"/>
                </a:solidFill>
              </a:rPr>
              <a:t>Germanic tribes fight each other for control of Europe</a:t>
            </a:r>
          </a:p>
          <a:p>
            <a:r>
              <a:rPr lang="en-CA" sz="2200" dirty="0">
                <a:solidFill>
                  <a:schemeClr val="bg1"/>
                </a:solidFill>
              </a:rPr>
              <a:t>Cities shrink or are abandoned, and villages remain small and isolated – result of lack of trade</a:t>
            </a:r>
          </a:p>
          <a:p>
            <a:r>
              <a:rPr lang="en-CA" sz="2200" dirty="0">
                <a:solidFill>
                  <a:schemeClr val="bg1"/>
                </a:solidFill>
              </a:rPr>
              <a:t>Monasteries are centers of education in Western Europe</a:t>
            </a:r>
          </a:p>
          <a:p>
            <a:r>
              <a:rPr lang="en-CA" sz="2200" dirty="0">
                <a:solidFill>
                  <a:schemeClr val="bg1"/>
                </a:solidFill>
              </a:rPr>
              <a:t>Large areas of Europe (particularly in the north) are non-Christian (i.e. Pagan)</a:t>
            </a:r>
          </a:p>
          <a:p>
            <a:r>
              <a:rPr lang="en-CA" sz="2200" dirty="0">
                <a:solidFill>
                  <a:schemeClr val="bg1"/>
                </a:solidFill>
              </a:rPr>
              <a:t>The Byzantine Empire remains powerful in the East  </a:t>
            </a:r>
          </a:p>
        </p:txBody>
      </p:sp>
      <p:pic>
        <p:nvPicPr>
          <p:cNvPr id="21506" name="Picture 2" descr="C:\Users\Andrew\Desktop\History Video\2 Middle Ages\5th Century\destruction[1]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96063" y="297100"/>
            <a:ext cx="4044182" cy="2483828"/>
          </a:xfrm>
          <a:prstGeom prst="rect">
            <a:avLst/>
          </a:prstGeom>
          <a:noFill/>
        </p:spPr>
      </p:pic>
      <p:pic>
        <p:nvPicPr>
          <p:cNvPr id="21508" name="Picture 4" descr="C:\Users\Andrew\Desktop\Clovi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395" y="916436"/>
            <a:ext cx="1374320" cy="2656579"/>
          </a:xfrm>
          <a:prstGeom prst="rect">
            <a:avLst/>
          </a:prstGeom>
          <a:noFill/>
        </p:spPr>
      </p:pic>
      <p:pic>
        <p:nvPicPr>
          <p:cNvPr id="21511" name="Picture 7" descr="C:\Users\Andrew\Desktop\Iona Abbey 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62492" y="2888722"/>
            <a:ext cx="3026464" cy="1628807"/>
          </a:xfrm>
          <a:prstGeom prst="rect">
            <a:avLst/>
          </a:prstGeom>
          <a:noFill/>
        </p:spPr>
      </p:pic>
      <p:pic>
        <p:nvPicPr>
          <p:cNvPr id="12" name="Picture 5" descr="C:\Users\Andrew\Desktop\History Video\2 Middle Ages\Byzantine Empire\Cormack-Byzantium-BAR450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305250" y="4123132"/>
            <a:ext cx="1648610" cy="2268488"/>
          </a:xfrm>
          <a:prstGeom prst="rect">
            <a:avLst/>
          </a:prstGeom>
          <a:noFill/>
        </p:spPr>
      </p:pic>
      <p:pic>
        <p:nvPicPr>
          <p:cNvPr id="21512" name="Picture 8" descr="C:\Users\Andrew\Desktop\as_strickland_brooch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605066" y="3034192"/>
            <a:ext cx="1415044" cy="1472456"/>
          </a:xfrm>
          <a:prstGeom prst="rect">
            <a:avLst/>
          </a:prstGeom>
          <a:noFill/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0256" y="4731509"/>
            <a:ext cx="3384376" cy="18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21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21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>
                <a:solidFill>
                  <a:schemeClr val="bg1">
                    <a:lumMod val="85000"/>
                  </a:schemeClr>
                </a:solidFill>
                <a:ea typeface="MS UI Gothic" pitchFamily="34" charset="-128"/>
              </a:rPr>
              <a:t>The Early Middle Ages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5412" y="1268760"/>
            <a:ext cx="6491454" cy="511256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CA" sz="3200" dirty="0">
                <a:solidFill>
                  <a:schemeClr val="bg1"/>
                </a:solidFill>
              </a:rPr>
              <a:t>People and Events</a:t>
            </a:r>
          </a:p>
          <a:p>
            <a:r>
              <a:rPr lang="en-CA" dirty="0">
                <a:solidFill>
                  <a:schemeClr val="bg1"/>
                </a:solidFill>
              </a:rPr>
              <a:t>Legends of King Arthur, Beowulf, and Roland set during this era</a:t>
            </a:r>
          </a:p>
          <a:p>
            <a:r>
              <a:rPr lang="en-CA" dirty="0">
                <a:solidFill>
                  <a:schemeClr val="bg1"/>
                </a:solidFill>
              </a:rPr>
              <a:t>Anglo-Saxon culture dominates England</a:t>
            </a:r>
          </a:p>
          <a:p>
            <a:r>
              <a:rPr lang="en-CA" dirty="0">
                <a:solidFill>
                  <a:schemeClr val="bg1"/>
                </a:solidFill>
              </a:rPr>
              <a:t>New religion of Islam rises and spreads rapidly across the Middle East, North Africa, and into Spain</a:t>
            </a:r>
          </a:p>
          <a:p>
            <a:r>
              <a:rPr lang="en-CA" dirty="0">
                <a:solidFill>
                  <a:schemeClr val="bg1"/>
                </a:solidFill>
              </a:rPr>
              <a:t>Carolingians rise and fall in Western Europe (greatest leader Charlemagne)</a:t>
            </a:r>
          </a:p>
          <a:p>
            <a:r>
              <a:rPr lang="en-CA" dirty="0">
                <a:solidFill>
                  <a:schemeClr val="bg1"/>
                </a:solidFill>
              </a:rPr>
              <a:t>Viking Raids terrorize Europe</a:t>
            </a:r>
          </a:p>
          <a:p>
            <a:pPr lvl="1"/>
            <a:endParaRPr lang="en-CA" sz="32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832" y="235489"/>
            <a:ext cx="3192447" cy="1795751"/>
          </a:xfrm>
          <a:prstGeom prst="rect">
            <a:avLst/>
          </a:prstGeom>
        </p:spPr>
      </p:pic>
      <p:pic>
        <p:nvPicPr>
          <p:cNvPr id="22530" name="Picture 2" descr="C:\Users\Andrew\Desktop\Middle Ages Intro PowerPoint\350px-2008-05-17-SuttonHoo.jpg"/>
          <p:cNvPicPr>
            <a:picLocks noChangeAspect="1" noChangeArrowheads="1"/>
          </p:cNvPicPr>
          <p:nvPr/>
        </p:nvPicPr>
        <p:blipFill rotWithShape="1">
          <a:blip r:embed="rId3" cstate="print"/>
          <a:srcRect l="7596"/>
          <a:stretch/>
        </p:blipFill>
        <p:spPr bwMode="auto">
          <a:xfrm>
            <a:off x="10992544" y="20078"/>
            <a:ext cx="1199456" cy="1906284"/>
          </a:xfrm>
          <a:prstGeom prst="rect">
            <a:avLst/>
          </a:prstGeom>
          <a:noFill/>
        </p:spPr>
      </p:pic>
      <p:pic>
        <p:nvPicPr>
          <p:cNvPr id="22531" name="Picture 3" descr="C:\Users\Andrew\Desktop\imagesCAMLAGHG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273752" y="1459994"/>
            <a:ext cx="1521226" cy="2257037"/>
          </a:xfrm>
          <a:prstGeom prst="rect">
            <a:avLst/>
          </a:prstGeom>
          <a:noFill/>
        </p:spPr>
      </p:pic>
      <p:pic>
        <p:nvPicPr>
          <p:cNvPr id="5" name="Picture 3" descr="C:\Users\Andrew\Desktop\History Video\2 Middle Ages\7th Century\Rise of Islam\Karbala_battl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102895" y="2131669"/>
            <a:ext cx="2747018" cy="1800200"/>
          </a:xfrm>
          <a:prstGeom prst="rect">
            <a:avLst/>
          </a:prstGeom>
          <a:noFill/>
        </p:spPr>
      </p:pic>
      <p:pic>
        <p:nvPicPr>
          <p:cNvPr id="22532" name="Picture 4" descr="C:\Users\Andrew\Desktop\domschatz_01_high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306866" y="4080479"/>
            <a:ext cx="1718174" cy="2469654"/>
          </a:xfrm>
          <a:prstGeom prst="rect">
            <a:avLst/>
          </a:prstGeom>
          <a:noFill/>
        </p:spPr>
      </p:pic>
      <p:pic>
        <p:nvPicPr>
          <p:cNvPr id="22533" name="Picture 5" descr="C:\Users\Andrew\Desktop\History Video\2 Middle Ages\9th Century\Vikings\Lindisfarne_ataque_vikingo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9336360" y="3931869"/>
            <a:ext cx="2684396" cy="2676007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22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>
                <a:solidFill>
                  <a:schemeClr val="bg1">
                    <a:lumMod val="85000"/>
                  </a:schemeClr>
                </a:solidFill>
                <a:ea typeface="MS UI Gothic" pitchFamily="34" charset="-128"/>
              </a:rPr>
              <a:t>The High Middle Ages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5413" y="1484785"/>
            <a:ext cx="6456682" cy="4525963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CA" sz="3200" dirty="0">
                <a:solidFill>
                  <a:schemeClr val="bg1"/>
                </a:solidFill>
              </a:rPr>
              <a:t>Characteristics</a:t>
            </a:r>
          </a:p>
          <a:p>
            <a:r>
              <a:rPr lang="en-CA" dirty="0">
                <a:solidFill>
                  <a:schemeClr val="bg1"/>
                </a:solidFill>
              </a:rPr>
              <a:t>Europe almost entirely Christian 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dirty="0">
                <a:solidFill>
                  <a:schemeClr val="bg1"/>
                </a:solidFill>
              </a:rPr>
              <a:t>– Church at its most powerful</a:t>
            </a:r>
          </a:p>
          <a:p>
            <a:r>
              <a:rPr lang="en-CA" dirty="0">
                <a:solidFill>
                  <a:schemeClr val="bg1"/>
                </a:solidFill>
              </a:rPr>
              <a:t>Period of stability brought about by the </a:t>
            </a:r>
            <a:r>
              <a:rPr lang="en-CA" i="1" dirty="0">
                <a:solidFill>
                  <a:schemeClr val="bg1"/>
                </a:solidFill>
              </a:rPr>
              <a:t>Peace of God</a:t>
            </a:r>
            <a:r>
              <a:rPr lang="en-CA" dirty="0">
                <a:solidFill>
                  <a:schemeClr val="bg1"/>
                </a:solidFill>
              </a:rPr>
              <a:t> and the </a:t>
            </a:r>
            <a:r>
              <a:rPr lang="en-CA" i="1" dirty="0">
                <a:solidFill>
                  <a:schemeClr val="bg1"/>
                </a:solidFill>
              </a:rPr>
              <a:t>Truce of God</a:t>
            </a:r>
          </a:p>
          <a:p>
            <a:r>
              <a:rPr lang="en-CA" dirty="0">
                <a:solidFill>
                  <a:schemeClr val="bg1"/>
                </a:solidFill>
              </a:rPr>
              <a:t>Castles begin to dominate the land</a:t>
            </a:r>
          </a:p>
          <a:p>
            <a:r>
              <a:rPr lang="en-CA" dirty="0">
                <a:solidFill>
                  <a:schemeClr val="bg1"/>
                </a:solidFill>
              </a:rPr>
              <a:t>Feudalism becomes common across Europe as peasants look to local 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dirty="0">
                <a:solidFill>
                  <a:schemeClr val="bg1"/>
                </a:solidFill>
              </a:rPr>
              <a:t>Lords for protection</a:t>
            </a:r>
          </a:p>
          <a:p>
            <a:r>
              <a:rPr lang="en-CA" dirty="0">
                <a:solidFill>
                  <a:schemeClr val="bg1"/>
                </a:solidFill>
              </a:rPr>
              <a:t>Kings are only as powerful as the 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dirty="0">
                <a:solidFill>
                  <a:schemeClr val="bg1"/>
                </a:solidFill>
              </a:rPr>
              <a:t>Lords/Knights who support them </a:t>
            </a:r>
            <a:endParaRPr lang="en-CA" dirty="0"/>
          </a:p>
        </p:txBody>
      </p:sp>
      <p:pic>
        <p:nvPicPr>
          <p:cNvPr id="6" name="Picture 5" descr="Serbs on Manor"/>
          <p:cNvPicPr>
            <a:picLocks noChangeAspect="1" noChangeArrowheads="1"/>
          </p:cNvPicPr>
          <p:nvPr/>
        </p:nvPicPr>
        <p:blipFill>
          <a:blip r:embed="rId2" cstate="print">
            <a:lum bright="12000" contrast="12000"/>
          </a:blip>
          <a:srcRect/>
          <a:stretch>
            <a:fillRect/>
          </a:stretch>
        </p:blipFill>
        <p:spPr bwMode="auto">
          <a:xfrm>
            <a:off x="9476407" y="2682047"/>
            <a:ext cx="2400705" cy="3771289"/>
          </a:xfrm>
          <a:prstGeom prst="rect">
            <a:avLst/>
          </a:prstGeom>
          <a:noFill/>
          <a:ln w="9525">
            <a:solidFill>
              <a:srgbClr val="00517A"/>
            </a:solidFill>
            <a:miter lim="800000"/>
            <a:headEnd/>
            <a:tailEnd/>
          </a:ln>
        </p:spPr>
      </p:pic>
      <p:pic>
        <p:nvPicPr>
          <p:cNvPr id="24579" name="Picture 3" descr="C:\Users\Andrew\Desktop\fmc655299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56040" y="460238"/>
            <a:ext cx="2641665" cy="2160240"/>
          </a:xfrm>
          <a:prstGeom prst="rect">
            <a:avLst/>
          </a:prstGeom>
          <a:noFill/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289" l="3250" r="100000">
                        <a14:foregroundMark x1="55750" y1="86446" x2="63000" y2="93976"/>
                        <a14:foregroundMark x1="93250" y1="53012" x2="97250" y2="55723"/>
                        <a14:foregroundMark x1="58500" y1="91867" x2="63000" y2="96084"/>
                        <a14:foregroundMark x1="57000" y1="91867" x2="61000" y2="95783"/>
                        <a14:foregroundMark x1="21500" y1="35542" x2="21500" y2="3554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60353" y="95921"/>
            <a:ext cx="3346660" cy="27777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6137" y="3278032"/>
            <a:ext cx="2695720" cy="31492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4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>
                <a:solidFill>
                  <a:schemeClr val="bg1">
                    <a:lumMod val="85000"/>
                  </a:schemeClr>
                </a:solidFill>
                <a:ea typeface="MS UI Gothic" pitchFamily="34" charset="-128"/>
              </a:rPr>
              <a:t>The High Middle Ages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5412" y="1340769"/>
            <a:ext cx="7059141" cy="5163117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CA" sz="2400" dirty="0">
                <a:solidFill>
                  <a:schemeClr val="bg1"/>
                </a:solidFill>
              </a:rPr>
              <a:t>People and Events</a:t>
            </a:r>
          </a:p>
          <a:p>
            <a:r>
              <a:rPr lang="en-CA" sz="2400" dirty="0">
                <a:solidFill>
                  <a:schemeClr val="bg1"/>
                </a:solidFill>
              </a:rPr>
              <a:t>William of Normandy conquers England</a:t>
            </a:r>
          </a:p>
          <a:p>
            <a:r>
              <a:rPr lang="en-CA" sz="2400" dirty="0">
                <a:solidFill>
                  <a:schemeClr val="bg1"/>
                </a:solidFill>
              </a:rPr>
              <a:t>The Byzantine Empire, greatly reduced in power, comes under threat from the Turks</a:t>
            </a:r>
          </a:p>
          <a:p>
            <a:r>
              <a:rPr lang="en-CA" sz="2400" dirty="0">
                <a:solidFill>
                  <a:schemeClr val="bg1"/>
                </a:solidFill>
              </a:rPr>
              <a:t>Pope Urban II calls for a crusade to liberate the Holy Land – age of crusades begins</a:t>
            </a:r>
          </a:p>
          <a:p>
            <a:r>
              <a:rPr lang="en-CA" sz="2400" dirty="0">
                <a:solidFill>
                  <a:schemeClr val="bg1"/>
                </a:solidFill>
              </a:rPr>
              <a:t>Gothic cathedrals appear across Northern Europe</a:t>
            </a:r>
          </a:p>
          <a:p>
            <a:r>
              <a:rPr lang="en-CA" sz="2400" dirty="0">
                <a:solidFill>
                  <a:schemeClr val="bg1"/>
                </a:solidFill>
              </a:rPr>
              <a:t>Legend of Robin Hood set during this era</a:t>
            </a:r>
          </a:p>
          <a:p>
            <a:r>
              <a:rPr lang="en-CA" sz="2400" dirty="0">
                <a:solidFill>
                  <a:schemeClr val="bg1"/>
                </a:solidFill>
              </a:rPr>
              <a:t>King John signs the </a:t>
            </a:r>
            <a:br>
              <a:rPr lang="en-CA" sz="2400" dirty="0">
                <a:solidFill>
                  <a:schemeClr val="bg1"/>
                </a:solidFill>
              </a:rPr>
            </a:br>
            <a:r>
              <a:rPr lang="en-CA" sz="2400" dirty="0">
                <a:solidFill>
                  <a:schemeClr val="bg1"/>
                </a:solidFill>
              </a:rPr>
              <a:t>Magna Carta in England</a:t>
            </a:r>
          </a:p>
          <a:p>
            <a:endParaRPr lang="en-CA" sz="2400" dirty="0">
              <a:solidFill>
                <a:schemeClr val="bg1"/>
              </a:solidFill>
            </a:endParaRPr>
          </a:p>
          <a:p>
            <a:endParaRPr lang="en-CA" sz="2400" dirty="0">
              <a:solidFill>
                <a:schemeClr val="bg1"/>
              </a:solidFill>
            </a:endParaRPr>
          </a:p>
        </p:txBody>
      </p:sp>
      <p:pic>
        <p:nvPicPr>
          <p:cNvPr id="23554" name="Picture 2" descr="C:\Users\Andrew\Desktop\tumblr_m3ig749UmK1rv59tio1_40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532365" y="73825"/>
            <a:ext cx="1512168" cy="2465492"/>
          </a:xfrm>
          <a:prstGeom prst="rect">
            <a:avLst/>
          </a:prstGeom>
          <a:noFill/>
        </p:spPr>
      </p:pic>
      <p:pic>
        <p:nvPicPr>
          <p:cNvPr id="23556" name="Picture 4" descr="C:\Users\Andrew\Desktop\History Video\2 Middle Ages\11th Century\1066 William the Conqueror\william-the-conquero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951255" y="2450811"/>
            <a:ext cx="4117640" cy="2305878"/>
          </a:xfrm>
          <a:prstGeom prst="rect">
            <a:avLst/>
          </a:prstGeom>
          <a:noFill/>
        </p:spPr>
      </p:pic>
      <p:pic>
        <p:nvPicPr>
          <p:cNvPr id="23557" name="Picture 5" descr="C:\Users\Andrew\Desktop\History Video\2 Middle Ages\12th Century\1095 1291 Crusades\861214origgh2[1]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408559" y="264191"/>
            <a:ext cx="2661673" cy="1996255"/>
          </a:xfrm>
          <a:prstGeom prst="rect">
            <a:avLst/>
          </a:prstGeom>
          <a:noFill/>
        </p:spPr>
      </p:pic>
      <p:pic>
        <p:nvPicPr>
          <p:cNvPr id="23558" name="Picture 6" descr="C:\Users\Andrew\Desktop\904620963_c8bced662a_z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264353" y="4623020"/>
            <a:ext cx="2727841" cy="2045881"/>
          </a:xfrm>
          <a:prstGeom prst="rect">
            <a:avLst/>
          </a:prstGeom>
          <a:noFill/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7986" t="5605" r="14679"/>
          <a:stretch/>
        </p:blipFill>
        <p:spPr>
          <a:xfrm>
            <a:off x="7625121" y="4383700"/>
            <a:ext cx="1872208" cy="22852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/>
          <a:srcRect t="7731" b="10646"/>
          <a:stretch/>
        </p:blipFill>
        <p:spPr>
          <a:xfrm>
            <a:off x="4509819" y="4948034"/>
            <a:ext cx="2898740" cy="16319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3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23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23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23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>
                <a:solidFill>
                  <a:schemeClr val="bg1">
                    <a:lumMod val="85000"/>
                  </a:schemeClr>
                </a:solidFill>
                <a:ea typeface="MS UI Gothic" pitchFamily="34" charset="-128"/>
              </a:rPr>
              <a:t>The Late Middle Ages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5413" y="1417638"/>
            <a:ext cx="6724036" cy="517971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CA" sz="2500" dirty="0">
                <a:solidFill>
                  <a:schemeClr val="bg1"/>
                </a:solidFill>
              </a:rPr>
              <a:t>Characteristics</a:t>
            </a:r>
          </a:p>
          <a:p>
            <a:r>
              <a:rPr lang="en-CA" sz="2500" dirty="0">
                <a:solidFill>
                  <a:schemeClr val="bg1"/>
                </a:solidFill>
              </a:rPr>
              <a:t>Period of great societal upheaval</a:t>
            </a:r>
          </a:p>
          <a:p>
            <a:r>
              <a:rPr lang="en-CA" sz="2500" dirty="0">
                <a:solidFill>
                  <a:schemeClr val="bg1"/>
                </a:solidFill>
              </a:rPr>
              <a:t>Church begins persecuting anyone who holds heretical beliefs – many burned at the stake</a:t>
            </a:r>
          </a:p>
          <a:p>
            <a:r>
              <a:rPr lang="en-CA" sz="2500" dirty="0">
                <a:solidFill>
                  <a:schemeClr val="bg1"/>
                </a:solidFill>
              </a:rPr>
              <a:t>Gunpowder first appears in European warfare</a:t>
            </a:r>
          </a:p>
          <a:p>
            <a:r>
              <a:rPr lang="en-CA" sz="2500" dirty="0">
                <a:solidFill>
                  <a:schemeClr val="bg1"/>
                </a:solidFill>
              </a:rPr>
              <a:t>The Black Death sweeps across Europe killing anywhere from a third to half of the population </a:t>
            </a:r>
          </a:p>
          <a:p>
            <a:r>
              <a:rPr lang="en-CA" sz="2500" dirty="0">
                <a:solidFill>
                  <a:schemeClr val="bg1"/>
                </a:solidFill>
              </a:rPr>
              <a:t>Kings become more powerful and </a:t>
            </a:r>
            <a:br>
              <a:rPr lang="en-CA" sz="2500" dirty="0">
                <a:solidFill>
                  <a:schemeClr val="bg1"/>
                </a:solidFill>
              </a:rPr>
            </a:br>
            <a:r>
              <a:rPr lang="en-CA" sz="2500" dirty="0">
                <a:solidFill>
                  <a:schemeClr val="bg1"/>
                </a:solidFill>
              </a:rPr>
              <a:t>challenge the power of the Church</a:t>
            </a:r>
          </a:p>
          <a:p>
            <a:r>
              <a:rPr lang="en-CA" sz="2500" dirty="0">
                <a:solidFill>
                  <a:schemeClr val="bg1"/>
                </a:solidFill>
              </a:rPr>
              <a:t>Growth of Nations begins in Western Europe</a:t>
            </a:r>
          </a:p>
          <a:p>
            <a:endParaRPr lang="en-CA" sz="2500" dirty="0"/>
          </a:p>
        </p:txBody>
      </p:sp>
      <p:pic>
        <p:nvPicPr>
          <p:cNvPr id="25602" name="Picture 2" descr="C:\Users\Andrew\Desktop\6908572_orig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08168" y="987933"/>
            <a:ext cx="2160240" cy="1603378"/>
          </a:xfrm>
          <a:prstGeom prst="rect">
            <a:avLst/>
          </a:prstGeom>
          <a:noFill/>
        </p:spPr>
      </p:pic>
      <p:pic>
        <p:nvPicPr>
          <p:cNvPr id="25605" name="Picture 5" descr="C:\Users\Andrew\Desktop\blackdeath-2.gif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930222" y="195512"/>
            <a:ext cx="2173412" cy="2743597"/>
          </a:xfrm>
          <a:prstGeom prst="rect">
            <a:avLst/>
          </a:prstGeom>
          <a:noFill/>
        </p:spPr>
      </p:pic>
      <p:pic>
        <p:nvPicPr>
          <p:cNvPr id="25606" name="Picture 6" descr="C:\Users\Andrew\Desktop\King_Henry_V_at_the_Battle_of_Agincourt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677186" y="3396977"/>
            <a:ext cx="2323322" cy="3200375"/>
          </a:xfrm>
          <a:prstGeom prst="rect">
            <a:avLst/>
          </a:prstGeom>
          <a:noFill/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/>
          <a:srcRect t="39775" r="42081"/>
          <a:stretch/>
        </p:blipFill>
        <p:spPr>
          <a:xfrm>
            <a:off x="7539449" y="2981671"/>
            <a:ext cx="2030421" cy="2006448"/>
          </a:xfrm>
          <a:prstGeom prst="rect">
            <a:avLst/>
          </a:prstGeom>
        </p:spPr>
      </p:pic>
      <p:pic>
        <p:nvPicPr>
          <p:cNvPr id="25607" name="Picture 7" descr="C:\Users\Andrew\Desktop\fleur-de-lis-flag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403513" y="4857865"/>
            <a:ext cx="1476164" cy="984109"/>
          </a:xfrm>
          <a:prstGeom prst="rect">
            <a:avLst/>
          </a:prstGeom>
          <a:noFill/>
        </p:spPr>
      </p:pic>
      <p:pic>
        <p:nvPicPr>
          <p:cNvPr id="25609" name="Picture 9" descr="C:\Users\Andrew\Desktop\gb-eng.gif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022515" y="4773148"/>
            <a:ext cx="1440159" cy="864096"/>
          </a:xfrm>
          <a:prstGeom prst="rect">
            <a:avLst/>
          </a:prstGeom>
          <a:noFill/>
        </p:spPr>
      </p:pic>
      <p:pic>
        <p:nvPicPr>
          <p:cNvPr id="25610" name="Picture 10" descr="C:\Users\Andrew\Desktop\flag-of-scotland.jp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8030556" y="5661248"/>
            <a:ext cx="1408558" cy="936104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5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25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0"/>
                                        <p:tgtEl>
                                          <p:spTgt spid="25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25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0"/>
                                        <p:tgtEl>
                                          <p:spTgt spid="25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>
                <a:solidFill>
                  <a:schemeClr val="bg1">
                    <a:lumMod val="85000"/>
                  </a:schemeClr>
                </a:solidFill>
                <a:ea typeface="MS UI Gothic" pitchFamily="34" charset="-128"/>
              </a:rPr>
              <a:t>The Late Middle Ages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5413" y="1340769"/>
            <a:ext cx="6935755" cy="5300628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CA" sz="3200" dirty="0">
                <a:solidFill>
                  <a:schemeClr val="bg1"/>
                </a:solidFill>
              </a:rPr>
              <a:t>People and Events</a:t>
            </a:r>
          </a:p>
          <a:p>
            <a:r>
              <a:rPr lang="en-CA" dirty="0">
                <a:solidFill>
                  <a:schemeClr val="bg1"/>
                </a:solidFill>
              </a:rPr>
              <a:t>Edward I invades Scotland, resisted by William Wallace</a:t>
            </a:r>
          </a:p>
          <a:p>
            <a:r>
              <a:rPr lang="en-CA" dirty="0">
                <a:solidFill>
                  <a:schemeClr val="bg1"/>
                </a:solidFill>
              </a:rPr>
              <a:t>Hundred Years’ War begins between the kings of England and France</a:t>
            </a:r>
          </a:p>
          <a:p>
            <a:r>
              <a:rPr lang="en-CA" dirty="0">
                <a:solidFill>
                  <a:schemeClr val="bg1"/>
                </a:solidFill>
              </a:rPr>
              <a:t>Great Schism in the Catholic church weakening its power</a:t>
            </a:r>
          </a:p>
          <a:p>
            <a:r>
              <a:rPr lang="en-CA" dirty="0">
                <a:solidFill>
                  <a:schemeClr val="bg1"/>
                </a:solidFill>
              </a:rPr>
              <a:t>Peasants revolt in England</a:t>
            </a:r>
          </a:p>
          <a:p>
            <a:r>
              <a:rPr lang="en-CA" dirty="0">
                <a:solidFill>
                  <a:schemeClr val="bg1"/>
                </a:solidFill>
              </a:rPr>
              <a:t>Joan of Arc leads French forces to victory over English</a:t>
            </a:r>
          </a:p>
          <a:p>
            <a:r>
              <a:rPr lang="en-CA" dirty="0">
                <a:solidFill>
                  <a:schemeClr val="bg1"/>
                </a:solidFill>
              </a:rPr>
              <a:t>Johannes Gutenberg invents 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dirty="0">
                <a:solidFill>
                  <a:schemeClr val="bg1"/>
                </a:solidFill>
              </a:rPr>
              <a:t>the printing press</a:t>
            </a:r>
          </a:p>
          <a:p>
            <a:endParaRPr lang="en-CA" dirty="0">
              <a:solidFill>
                <a:schemeClr val="bg1"/>
              </a:solidFill>
            </a:endParaRPr>
          </a:p>
        </p:txBody>
      </p:sp>
      <p:pic>
        <p:nvPicPr>
          <p:cNvPr id="26625" name="Picture 1" descr="C:\Users\Andrew\Desktop\History Video\2 Middle Ages\13th Century\1272- 1305 Braveheart\spirit_of_wallac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72464" y="101432"/>
            <a:ext cx="1833036" cy="2664296"/>
          </a:xfrm>
          <a:prstGeom prst="rect">
            <a:avLst/>
          </a:prstGeom>
          <a:noFill/>
        </p:spPr>
      </p:pic>
      <p:pic>
        <p:nvPicPr>
          <p:cNvPr id="26626" name="Picture 2" descr="C:\Users\Andrew\Desktop\History Video\2 Middle Ages\1337 1453 Hundred Years War\1340 BattleofSluy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01126" y="516533"/>
            <a:ext cx="2676602" cy="2088232"/>
          </a:xfrm>
          <a:prstGeom prst="rect">
            <a:avLst/>
          </a:prstGeom>
          <a:noFill/>
        </p:spPr>
      </p:pic>
      <p:pic>
        <p:nvPicPr>
          <p:cNvPr id="26628" name="Picture 4" descr="C:\Users\Andrew\Desktop\great schism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513879" y="2093714"/>
            <a:ext cx="1517169" cy="2670572"/>
          </a:xfrm>
          <a:prstGeom prst="rect">
            <a:avLst/>
          </a:prstGeom>
          <a:noFill/>
        </p:spPr>
      </p:pic>
      <p:pic>
        <p:nvPicPr>
          <p:cNvPr id="26629" name="Picture 5" descr="C:\Users\Andrew\Desktop\Peasants%20Revolt%201381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320944" y="4581128"/>
            <a:ext cx="2760024" cy="2160240"/>
          </a:xfrm>
          <a:prstGeom prst="rect">
            <a:avLst/>
          </a:prstGeom>
          <a:noFill/>
        </p:spPr>
      </p:pic>
      <p:pic>
        <p:nvPicPr>
          <p:cNvPr id="26631" name="Picture 7" descr="C:\Users\Andrew\Desktop\joan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751168" y="3032956"/>
            <a:ext cx="1707644" cy="3096344"/>
          </a:xfrm>
          <a:prstGeom prst="rect">
            <a:avLst/>
          </a:prstGeom>
          <a:noFill/>
        </p:spPr>
      </p:pic>
      <p:pic>
        <p:nvPicPr>
          <p:cNvPr id="26632" name="Picture 8" descr="C:\Users\Andrew\Desktop\3125_02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371569" y="5283658"/>
            <a:ext cx="2654438" cy="1495317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822474" y="120749"/>
            <a:ext cx="12107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Mac’s History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6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26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26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26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26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5605</TotalTime>
  <Words>538</Words>
  <Application>Microsoft Macintosh PowerPoint</Application>
  <PresentationFormat>Widescreen</PresentationFormat>
  <Paragraphs>59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Franklin Gothic Book</vt:lpstr>
      <vt:lpstr>Franklin Gothic Medium</vt:lpstr>
      <vt:lpstr>Plantagenet Cherokee</vt:lpstr>
      <vt:lpstr>Office Theme</vt:lpstr>
      <vt:lpstr>The Middle Ages</vt:lpstr>
      <vt:lpstr>The Middle Ages</vt:lpstr>
      <vt:lpstr>The Early Middle Ages</vt:lpstr>
      <vt:lpstr>The Early Middle Ages</vt:lpstr>
      <vt:lpstr>The High Middle Ages</vt:lpstr>
      <vt:lpstr>The High Middle Ages</vt:lpstr>
      <vt:lpstr>The Late Middle Ages</vt:lpstr>
      <vt:lpstr>The Late Middle 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Andrew</dc:creator>
  <cp:lastModifiedBy>Deborah McLeod</cp:lastModifiedBy>
  <cp:revision>232</cp:revision>
  <dcterms:created xsi:type="dcterms:W3CDTF">2013-03-03T17:43:40Z</dcterms:created>
  <dcterms:modified xsi:type="dcterms:W3CDTF">2020-09-19T22:05:19Z</dcterms:modified>
</cp:coreProperties>
</file>

<file path=docProps/thumbnail.jpeg>
</file>